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264" r:id="rId10"/>
    <p:sldId id="265" r:id="rId11"/>
    <p:sldId id="306" r:id="rId12"/>
    <p:sldId id="283" r:id="rId13"/>
    <p:sldId id="277" r:id="rId14"/>
    <p:sldId id="278" r:id="rId15"/>
    <p:sldId id="270" r:id="rId16"/>
    <p:sldId id="280" r:id="rId17"/>
    <p:sldId id="268" r:id="rId18"/>
    <p:sldId id="269" r:id="rId19"/>
    <p:sldId id="272" r:id="rId20"/>
    <p:sldId id="307" r:id="rId21"/>
    <p:sldId id="285" r:id="rId22"/>
    <p:sldId id="292" r:id="rId23"/>
    <p:sldId id="276" r:id="rId24"/>
    <p:sldId id="294" r:id="rId25"/>
    <p:sldId id="296" r:id="rId26"/>
    <p:sldId id="295" r:id="rId27"/>
  </p:sldIdLst>
  <p:sldSz cx="12192000" cy="6858000"/>
  <p:notesSz cx="6858000" cy="9144000"/>
  <p:embeddedFontLst>
    <p:embeddedFont>
      <p:font typeface="나눔스퀘어 Bold" panose="020B0600000101010101" pitchFamily="50" charset="-127"/>
      <p:bold r:id="rId29"/>
    </p:embeddedFont>
    <p:embeddedFont>
      <p:font typeface="조선일보명조" panose="02030304000000000000" pitchFamily="18" charset="-127"/>
      <p:regular r:id="rId30"/>
    </p:embeddedFont>
    <p:embeddedFont>
      <p:font typeface="DX경필명조B" panose="02010606000101010101" pitchFamily="2" charset="-127"/>
      <p:regular r:id="rId31"/>
    </p:embeddedFont>
    <p:embeddedFont>
      <p:font typeface="210 콤퓨타세탁 R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a하늬바람B" panose="02020600000000000000" pitchFamily="18" charset="-127"/>
      <p:regular r:id="rId35"/>
    </p:embeddedFont>
    <p:embeddedFont>
      <p:font typeface="나눔스퀘어 Light" panose="020B0600000101010101" pitchFamily="50" charset="-127"/>
      <p:regular r:id="rId36"/>
    </p:embeddedFont>
    <p:embeddedFont>
      <p:font typeface="나눔스퀘어 Extra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BF2"/>
    <a:srgbClr val="2D5C94"/>
    <a:srgbClr val="FF7575"/>
    <a:srgbClr val="A3731D"/>
    <a:srgbClr val="000000"/>
    <a:srgbClr val="C5DFD2"/>
    <a:srgbClr val="E6E9E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7192" autoAdjust="0"/>
  </p:normalViewPr>
  <p:slideViewPr>
    <p:cSldViewPr snapToGrid="0">
      <p:cViewPr varScale="1"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8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돈마이의</a:t>
            </a:r>
            <a:r>
              <a:rPr lang="ko-KR" altLang="en-US" dirty="0" smtClean="0"/>
              <a:t> 프로젝트 </a:t>
            </a:r>
            <a:r>
              <a:rPr lang="ko-KR" altLang="en-US" dirty="0" err="1" smtClean="0"/>
              <a:t>코모레비를</a:t>
            </a:r>
            <a:r>
              <a:rPr lang="ko-KR" altLang="en-US" dirty="0" smtClean="0"/>
              <a:t> 발표하게 된 발표자 이상진이라고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5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되는 영상을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보시는 바와 같이 측정소의 높이가 높게 설정되어있기 때문에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저희가 생활하는 지상에서는 측정된 값보다 더 많은 미세먼지를 마셔야만 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두번째론 농도 측정 범위가 너무 넓다는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보시는 사진자료는 네이버에서 검색한 대구 달성군과 동구의 미세먼지 농도입니다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자료뿐만</a:t>
            </a:r>
            <a:r>
              <a:rPr lang="ko-KR" altLang="en-US" dirty="0"/>
              <a:t> 아니라 다른 서비스들에서도 에어코리아라는 국가기관에서 데이터를 가져오는데</a:t>
            </a:r>
            <a:r>
              <a:rPr lang="en-US" altLang="ko-KR" dirty="0"/>
              <a:t>, </a:t>
            </a:r>
            <a:r>
              <a:rPr lang="ko-KR" altLang="en-US" dirty="0"/>
              <a:t>정작 에어코리아에 등록된 측정기는</a:t>
            </a:r>
          </a:p>
          <a:p>
            <a:r>
              <a:rPr lang="ko-KR" altLang="en-US" dirty="0"/>
              <a:t>달성군엔 고작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동구에는 </a:t>
            </a:r>
            <a:r>
              <a:rPr lang="en-US" altLang="ko-KR" dirty="0"/>
              <a:t>2</a:t>
            </a:r>
            <a:r>
              <a:rPr lang="ko-KR" altLang="en-US" dirty="0"/>
              <a:t>개 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넓은 땅에 측정기는 </a:t>
            </a:r>
            <a:r>
              <a:rPr lang="ko-KR" altLang="en-US" dirty="0" err="1"/>
              <a:t>한두개뿐인데</a:t>
            </a:r>
            <a:r>
              <a:rPr lang="en-US" altLang="ko-KR" dirty="0"/>
              <a:t>, </a:t>
            </a:r>
            <a:r>
              <a:rPr lang="ko-KR" altLang="en-US" dirty="0"/>
              <a:t>과연 이러한 데이터를 믿을 수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저희는 이러한 문제에 초점을 맞춰</a:t>
            </a:r>
            <a:r>
              <a:rPr lang="en-US" altLang="ko-KR" dirty="0"/>
              <a:t>, </a:t>
            </a:r>
            <a:r>
              <a:rPr lang="ko-KR" altLang="en-US" dirty="0"/>
              <a:t>저희들이 실제로 호흡하는 높이에서 많이 활동하는 지역의 공기를 측정할 수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어느 위치에서 이러한 데이터가 수집되었는지 명확하게 볼 수 있는 서비스를 개발하기로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4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미세먼지 관측 및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관제 서비스 두 가지로 나뉩니다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 상태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라는 것은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벤젠이나 포름알데히드 등 담배에 들어있는 발암물질이</a:t>
            </a:r>
            <a:r>
              <a:rPr lang="ko-KR" altLang="en-US" baseline="0" dirty="0" smtClean="0"/>
              <a:t> 포함되어있으며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건축자재 등에서 지속적으로 배출되는 물질입니다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실외보다 실내에서 지내는 시간이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기본적으로 밀폐된 공간이기 때문에 미세먼지 뿐만 아니라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웹과 모바일에서 관측된 정보를 확인할 수 있는데  </a:t>
            </a:r>
          </a:p>
          <a:p>
            <a:r>
              <a:rPr lang="ko-KR" altLang="en-US" dirty="0" smtClean="0"/>
              <a:t>웹에서는 이렇게 수집된 대기 정보를 원하는 장소 위주로 확인할 수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모바일에서는 사용자의 집에 설치된 정보를 중심으로 확인할 수 있으며 기준치 초과시 경고</a:t>
            </a:r>
            <a:r>
              <a:rPr lang="ko-KR" altLang="en-US" baseline="0" dirty="0" smtClean="0"/>
              <a:t> 알림을 보냅니다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2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</a:t>
            </a:r>
            <a:r>
              <a:rPr lang="ko-KR" altLang="en-US" baseline="0" dirty="0" smtClean="0"/>
              <a:t>의 </a:t>
            </a:r>
            <a:r>
              <a:rPr lang="ko-KR" altLang="en-US" dirty="0" smtClean="0"/>
              <a:t>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미세먼지의 수치가 비정상적이거나 데이터가 송신되지 않는 경우 관리자에게 알림이 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알림을 바탕으로 고장 신고를 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사용자가 정한 기준에 따라 대기오염 측정기를 구분하고 웹에서 전체적인 측정기에 대한 미세먼지 농도를 확인해 차후 예방책을 세울 수 있게 도움을 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개발배경부터  </a:t>
            </a:r>
            <a:r>
              <a:rPr lang="ko-KR" altLang="en-US" dirty="0" err="1" smtClean="0"/>
              <a:t>개발일정</a:t>
            </a:r>
            <a:r>
              <a:rPr lang="ko-KR" altLang="en-US" dirty="0" smtClean="0"/>
              <a:t>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 사용자의 </a:t>
            </a:r>
            <a:r>
              <a:rPr lang="en-US" altLang="ko-KR" dirty="0" smtClean="0"/>
              <a:t>GPS </a:t>
            </a:r>
            <a:r>
              <a:rPr lang="ko-KR" altLang="en-US" dirty="0" smtClean="0"/>
              <a:t>정보를 일정 주기마다 받아서 해당 위치의 미세먼지 수치가 일정 수치 이상 높아졌을 경우 경고 알림을 전송합니다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16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흐름도입니다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관측기에서 관측된 데이터들을 서버로 보내고</a:t>
            </a:r>
          </a:p>
          <a:p>
            <a:r>
              <a:rPr lang="ko-KR" altLang="en-US" dirty="0" smtClean="0"/>
              <a:t>관제 서비스에서는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B2B</a:t>
            </a:r>
            <a:r>
              <a:rPr lang="ko-KR" altLang="en-US" dirty="0" smtClean="0"/>
              <a:t>의 서비스로서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데이터로 제품 관리 및 데이터 관리 및 오류 </a:t>
            </a:r>
            <a:r>
              <a:rPr lang="ko-KR" altLang="en-US" dirty="0" err="1" smtClean="0"/>
              <a:t>알람</a:t>
            </a:r>
            <a:endParaRPr lang="ko-KR" altLang="en-US" dirty="0" smtClean="0"/>
          </a:p>
          <a:p>
            <a:r>
              <a:rPr lang="en-US" altLang="ko-KR" dirty="0" smtClean="0"/>
              <a:t>B2C</a:t>
            </a:r>
            <a:r>
              <a:rPr lang="ko-KR" altLang="en-US" dirty="0" smtClean="0"/>
              <a:t>의 서비스로서 실내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 </a:t>
            </a:r>
            <a:r>
              <a:rPr lang="ko-KR" altLang="en-US" dirty="0" err="1" smtClean="0"/>
              <a:t>대기정보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 기록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정보에 따른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알림 서비스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3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 기술입니다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사용기술로는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데이터 시각화를 위한 </a:t>
            </a:r>
            <a:r>
              <a:rPr lang="en-US" altLang="ko-KR" dirty="0" smtClean="0"/>
              <a:t>d3.js</a:t>
            </a:r>
            <a:r>
              <a:rPr lang="ko-KR" altLang="en-US" dirty="0" smtClean="0"/>
              <a:t>와 빠른 처리를 위한 </a:t>
            </a:r>
            <a:r>
              <a:rPr lang="en-US" altLang="ko-KR" dirty="0" smtClean="0"/>
              <a:t>vue.js</a:t>
            </a:r>
          </a:p>
          <a:p>
            <a:r>
              <a:rPr lang="ko-KR" altLang="en-US" dirty="0" err="1" smtClean="0"/>
              <a:t>백엔드에선</a:t>
            </a:r>
            <a:r>
              <a:rPr lang="ko-KR" altLang="en-US" dirty="0" smtClean="0"/>
              <a:t> 운영체제는 우분투 서버는 </a:t>
            </a:r>
            <a:r>
              <a:rPr lang="en-US" altLang="ko-KR" dirty="0" smtClean="0"/>
              <a:t>apache, </a:t>
            </a:r>
            <a:r>
              <a:rPr lang="ko-KR" altLang="en-US" dirty="0" err="1" smtClean="0"/>
              <a:t>디비는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개발언어는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php</a:t>
            </a:r>
            <a:endParaRPr lang="en-US" altLang="ko-KR" dirty="0" smtClean="0"/>
          </a:p>
          <a:p>
            <a:r>
              <a:rPr lang="ko-KR" altLang="en-US" dirty="0" err="1" smtClean="0"/>
              <a:t>어플은</a:t>
            </a:r>
            <a:r>
              <a:rPr lang="ko-KR" altLang="en-US" dirty="0" smtClean="0"/>
              <a:t> 운영체제에 </a:t>
            </a:r>
            <a:r>
              <a:rPr lang="ko-KR" altLang="en-US" dirty="0" err="1" smtClean="0"/>
              <a:t>구애받지</a:t>
            </a:r>
            <a:r>
              <a:rPr lang="ko-KR" altLang="en-US" dirty="0" smtClean="0"/>
              <a:t> 않게 만들기 위해 </a:t>
            </a:r>
            <a:r>
              <a:rPr lang="en-US" altLang="ko-KR" dirty="0" smtClean="0"/>
              <a:t>PWA</a:t>
            </a:r>
          </a:p>
          <a:p>
            <a:r>
              <a:rPr lang="ko-KR" altLang="en-US" dirty="0" smtClean="0"/>
              <a:t>하드웨어는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사용하고 통신을 위해 </a:t>
            </a:r>
            <a:r>
              <a:rPr lang="ko-KR" altLang="en-US" dirty="0" err="1" smtClean="0"/>
              <a:t>로라통신을</a:t>
            </a:r>
            <a:r>
              <a:rPr lang="ko-KR" altLang="en-US" dirty="0" smtClean="0"/>
              <a:t> 사용할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DC942-83D1-4492-97ED-C44F0AA7DB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5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 일정으로는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월에 개발환경 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설계 및 </a:t>
            </a:r>
            <a:r>
              <a:rPr lang="ko-KR" altLang="en-US" dirty="0" err="1" smtClean="0"/>
              <a:t>디비설계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설계하고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주요 서비스를 개발할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월달에</a:t>
            </a:r>
            <a:r>
              <a:rPr lang="ko-KR" altLang="en-US" dirty="0" smtClean="0"/>
              <a:t> 프로토타입의 테스트 및 디버깅을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0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C44B4-C389-4FB5-8707-FA628C7AA5A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5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코모레비는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를 기반으로 한 대기오염 측정 및 모니터링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1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64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미세먼지가 심한 중국에서는 미세먼지로 인하여 아이가 </a:t>
            </a:r>
            <a:r>
              <a:rPr lang="ko-KR" altLang="en-US" dirty="0" err="1" smtClean="0"/>
              <a:t>폐암진단을</a:t>
            </a:r>
            <a:r>
              <a:rPr lang="ko-KR" altLang="en-US" dirty="0" smtClean="0"/>
              <a:t> 받은 경우도 있었으며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미세먼지가 뇌로 이동하는 경우 직접적인 산화 </a:t>
            </a:r>
            <a:r>
              <a:rPr lang="ko-KR" altLang="en-US" dirty="0" err="1" smtClean="0"/>
              <a:t>손상이라던지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염증를</a:t>
            </a:r>
            <a:r>
              <a:rPr lang="ko-KR" altLang="en-US" dirty="0" smtClean="0"/>
              <a:t> 일으킬 수도 있고</a:t>
            </a:r>
          </a:p>
          <a:p>
            <a:r>
              <a:rPr lang="ko-KR" altLang="en-US" dirty="0" smtClean="0"/>
              <a:t>심각할 경우에는 미세먼지에 포함된 </a:t>
            </a:r>
            <a:r>
              <a:rPr lang="ko-KR" altLang="en-US" dirty="0" err="1" smtClean="0"/>
              <a:t>철입자로</a:t>
            </a:r>
            <a:r>
              <a:rPr lang="ko-KR" altLang="en-US" dirty="0" smtClean="0"/>
              <a:t> 인해 치매를 유발할 가능성도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47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7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52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g"/><Relationship Id="rId9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microsoft.com/office/2007/relationships/hdphoto" Target="../media/hdphoto6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28.jpeg"/><Relationship Id="rId4" Type="http://schemas.openxmlformats.org/officeDocument/2006/relationships/image" Target="../media/image27.gif"/><Relationship Id="rId9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hart" Target="../charts/chart2.xml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55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microsoft.com/office/2007/relationships/hdphoto" Target="../media/hdphoto9.wdp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2.png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2.jpe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10" Type="http://schemas.openxmlformats.org/officeDocument/2006/relationships/image" Target="../media/image2.jpeg"/><Relationship Id="rId4" Type="http://schemas.microsoft.com/office/2007/relationships/hdphoto" Target="../media/hdphoto2.wdp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55930" y="3000240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18672" y="3400139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9290" y="3400139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0441" y="2200313"/>
            <a:ext cx="79691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>
              <a:defRPr/>
            </a:pPr>
            <a:r>
              <a:rPr lang="ja-JP" altLang="en-US" sz="7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木漏れ日</a:t>
            </a:r>
            <a:endParaRPr kumimoji="0" lang="ko-KR" altLang="en-US" sz="34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5930" y="2997450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2" y="2446551"/>
            <a:ext cx="159820" cy="2388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8687" y="6174660"/>
            <a:ext cx="12147260" cy="657845"/>
            <a:chOff x="58047" y="6123860"/>
            <a:chExt cx="12147260" cy="657845"/>
          </a:xfrm>
        </p:grpSpPr>
        <p:pic>
          <p:nvPicPr>
            <p:cNvPr id="3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22" y="6194036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047" y="6308526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3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</a:t>
              </a:r>
              <a:r>
                <a:rPr kumimoji="0" lang="en-US" altLang="ko-KR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age1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76006" y="4134253"/>
            <a:ext cx="510588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김명종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이상진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지은수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김주은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이창목</a:t>
            </a:r>
            <a:endParaRPr lang="en-US" altLang="ko-KR" sz="2000" spc="30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algn="r">
              <a:defRPr/>
            </a:pPr>
            <a:r>
              <a:rPr lang="en-US" altLang="ko-KR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</a:t>
            </a:r>
            <a:r>
              <a:rPr lang="ko-KR" altLang="en-US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교수 </a:t>
            </a:r>
            <a:r>
              <a:rPr lang="en-US" altLang="ko-KR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400" spc="300" noProof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정영철 교수님♥</a:t>
            </a:r>
            <a:endParaRPr kumimoji="0" lang="ko-KR" altLang="en-US" sz="2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1.48148E-6 L 3.75E-6 1.48148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-3.33333E-6 L -1.04167E-6 -3.33333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388 -0.54953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0129_1154_01_8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583" y="836831"/>
            <a:ext cx="9816835" cy="54108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1610" y="793111"/>
            <a:ext cx="9822508" cy="54108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8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10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2263" y="397421"/>
            <a:ext cx="7707475" cy="6173675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79" y="2090945"/>
            <a:ext cx="5566080" cy="4130071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321895" y="1066419"/>
            <a:ext cx="398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대구 </a:t>
            </a:r>
            <a:r>
              <a:rPr lang="ko-KR" altLang="en-US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달성군</a:t>
            </a:r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26233" y="1053704"/>
            <a:ext cx="398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대구 동구</a:t>
            </a:r>
            <a:r>
              <a:rPr lang="en-US" altLang="ko-KR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321895" y="637443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NAVER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095076" y="1053704"/>
            <a:ext cx="1" cy="52297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3659718" y="3911720"/>
            <a:ext cx="778613" cy="10912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7064350" y="1422359"/>
            <a:ext cx="778613" cy="109128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321189" y="1594038"/>
            <a:ext cx="778613" cy="10912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9914" y="4079677"/>
            <a:ext cx="247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달성군</a:t>
            </a:r>
            <a:endParaRPr lang="ko-KR" altLang="en-US" sz="5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0914" y="960694"/>
            <a:ext cx="164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동구 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3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 </a:t>
              </a:r>
              <a:r>
                <a:rPr kumimoji="0" lang="en-US" altLang="ja-JP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11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28" y="2199174"/>
            <a:ext cx="5692746" cy="39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9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6" grpId="1"/>
      <p:bldP spid="117" grpId="0"/>
      <p:bldP spid="117" grpId="1"/>
      <p:bldP spid="118" grpId="0"/>
      <p:bldP spid="118" grpId="1"/>
      <p:bldP spid="13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64792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0434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6095076" y="486754"/>
            <a:ext cx="1849" cy="57966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2424040" y="2031414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1560693" y="328546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427011" y="2789292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4081390" y="251056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4512745" y="321458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054725" y="2630349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2275071" y="2876467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1" y="3050817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2569547" y="4279122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3055074" y="504149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3605565" y="5358753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2286550" y="456958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2828608" y="52229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3224808" y="5373428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2639875" y="5373498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46" y="316435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7315422" y="179304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8686737" y="247870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295935" y="1258672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관측 및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75937" y="125867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12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681640" y="112493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4" y="190500"/>
            <a:ext cx="58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21451" y="337601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49102" y="110535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50533" y="101817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12305" y="337897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090652" y="149467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796648" y="205614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51912" y="273300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796648" y="119740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096362" y="273300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373511" y="405868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00346" y="243539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2969356" y="104720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06009" y="230125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11213" y="197943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26706" y="152635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02039" y="206660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00041" y="164614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20387" y="189225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46754" y="157868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3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6511182" y="1088353"/>
            <a:ext cx="1" cy="507750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13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30404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17943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04349 0.308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00781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11111E-6 L 0.00325 0.0569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07407E-6 L 0.12942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4.44444E-6 L -0.09727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5.55112E-1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1.11111E-6 L -0.09258 -0.1680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1.48148E-6 L 0.13737 0.0307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-0.02904 -0.1680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1.85185E-6 L 0.03021 -0.3613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4.07407E-6 L 0.02904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3" y="164621"/>
            <a:ext cx="49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14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5919"/>
              </p:ext>
            </p:extLst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4" y="190500"/>
            <a:ext cx="5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 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5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15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24041" y="232989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24041" y="232989"/>
            <a:ext cx="3877518" cy="1283948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24041" y="1516936"/>
            <a:ext cx="3877518" cy="4657724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rgbClr val="C5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546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80699" y="252963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7334" y="1660693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2000" baseline="-2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130056" y="345831"/>
            <a:ext cx="1306768" cy="1125834"/>
            <a:chOff x="7096077" y="1507243"/>
            <a:chExt cx="1306768" cy="1125834"/>
          </a:xfrm>
        </p:grpSpPr>
        <p:sp>
          <p:nvSpPr>
            <p:cNvPr id="31" name="직사각형 30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pic>
        <p:nvPicPr>
          <p:cNvPr id="4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16" y="2968937"/>
            <a:ext cx="2324368" cy="17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구름 33"/>
          <p:cNvSpPr/>
          <p:nvPr/>
        </p:nvSpPr>
        <p:spPr>
          <a:xfrm>
            <a:off x="3186549" y="3936436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구름 34"/>
          <p:cNvSpPr/>
          <p:nvPr/>
        </p:nvSpPr>
        <p:spPr>
          <a:xfrm>
            <a:off x="2146154" y="354571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구름 35"/>
          <p:cNvSpPr/>
          <p:nvPr/>
        </p:nvSpPr>
        <p:spPr>
          <a:xfrm>
            <a:off x="2959634" y="3185450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구름 36"/>
          <p:cNvSpPr/>
          <p:nvPr/>
        </p:nvSpPr>
        <p:spPr>
          <a:xfrm>
            <a:off x="3721007" y="353526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2213046" y="4388403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91" y="4739202"/>
            <a:ext cx="471539" cy="94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97567" y="4884647"/>
            <a:ext cx="53286" cy="4766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872451" y="4239218"/>
            <a:ext cx="192024" cy="174350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73680" y="4894807"/>
            <a:ext cx="412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39657" y="4739202"/>
            <a:ext cx="116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특정수치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4" r="-4484"/>
          <a:stretch/>
        </p:blipFill>
        <p:spPr bwMode="auto">
          <a:xfrm>
            <a:off x="6686257" y="2060803"/>
            <a:ext cx="4165774" cy="28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35" y="4966822"/>
            <a:ext cx="581142" cy="11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286415" y="5146074"/>
            <a:ext cx="65672" cy="5874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8610377" y="5139193"/>
            <a:ext cx="583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94181" y="4966822"/>
            <a:ext cx="167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76㎍/㎥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구름 51"/>
          <p:cNvSpPr/>
          <p:nvPr/>
        </p:nvSpPr>
        <p:spPr>
          <a:xfrm>
            <a:off x="8437076" y="3631590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구름 52"/>
          <p:cNvSpPr/>
          <p:nvPr/>
        </p:nvSpPr>
        <p:spPr>
          <a:xfrm>
            <a:off x="7317014" y="321516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8021818" y="2273420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구름 54"/>
          <p:cNvSpPr/>
          <p:nvPr/>
        </p:nvSpPr>
        <p:spPr>
          <a:xfrm>
            <a:off x="9975181" y="2962551"/>
            <a:ext cx="224617" cy="2039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구름 55"/>
          <p:cNvSpPr/>
          <p:nvPr/>
        </p:nvSpPr>
        <p:spPr>
          <a:xfrm>
            <a:off x="7602464" y="4359909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구름 56"/>
          <p:cNvSpPr/>
          <p:nvPr/>
        </p:nvSpPr>
        <p:spPr>
          <a:xfrm>
            <a:off x="10028678" y="4493345"/>
            <a:ext cx="285450" cy="259177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구름 57"/>
          <p:cNvSpPr/>
          <p:nvPr/>
        </p:nvSpPr>
        <p:spPr>
          <a:xfrm>
            <a:off x="8957699" y="273751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01415" y="2185600"/>
            <a:ext cx="2326203" cy="502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알림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30883" y="229985"/>
            <a:ext cx="3870676" cy="891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환기가 필요합니다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16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7" grpId="0" animBg="1"/>
      <p:bldP spid="33" grpId="0" animBg="1"/>
      <p:bldP spid="39" grpId="0"/>
      <p:bldP spid="48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67338" y="4225903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074" y="190500"/>
            <a:ext cx="5834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70514" y="2183142"/>
            <a:ext cx="4884507" cy="2236557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49285" y="3115733"/>
            <a:ext cx="678087" cy="524952"/>
            <a:chOff x="2449285" y="3115733"/>
            <a:chExt cx="678087" cy="524952"/>
          </a:xfrm>
        </p:grpSpPr>
        <p:sp>
          <p:nvSpPr>
            <p:cNvPr id="2" name="구름 1"/>
            <p:cNvSpPr/>
            <p:nvPr/>
          </p:nvSpPr>
          <p:spPr>
            <a:xfrm>
              <a:off x="2449285" y="3115733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구름 19"/>
            <p:cNvSpPr/>
            <p:nvPr/>
          </p:nvSpPr>
          <p:spPr>
            <a:xfrm>
              <a:off x="2592439" y="338104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구름 24"/>
            <p:cNvSpPr/>
            <p:nvPr/>
          </p:nvSpPr>
          <p:spPr>
            <a:xfrm>
              <a:off x="2856137" y="317232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18878" y="153681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>
                <a:solidFill>
                  <a:prstClr val="black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문제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발생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28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17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54167E-6 3.7037E-6 L -8.54167E-6 3.7037E-6 C 0.00117 -0.05995 -0.00079 -0.02616 0.00182 -0.05116 C 0.00208 -0.0544 0.00208 -0.05787 0.00273 -0.06088 C 0.00312 -0.06296 0.00403 -0.06412 0.00455 -0.06597 C 0.00494 -0.06736 0.00507 -0.06921 0.00546 -0.07083 C 0.00716 -0.07708 0.00755 -0.07523 0.01015 -0.08079 C 0.01249 -0.08588 0.01145 -0.08634 0.01471 -0.09051 C 0.01627 -0.09259 0.02161 -0.0963 0.02304 -0.09722 C 0.03111 -0.10232 0.02591 -0.09884 0.03229 -0.10208 C 0.03333 -0.10255 0.03411 -0.10347 0.03515 -0.1037 C 0.03762 -0.10463 0.0401 -0.10463 0.04257 -0.10533 C 0.05637 -0.10926 0.03294 -0.10463 0.05729 -0.10857 L 0.16471 -0.10695 C 0.17122 -0.10695 0.16744 -0.10509 0.17213 -0.1037 C 0.17486 -0.10301 0.17773 -0.10255 0.18046 -0.10208 C 0.18177 -0.10162 0.18294 -0.1007 0.18424 -0.10046 C 0.19843 -0.09653 0.20533 -0.09954 0.22304 -0.10046 C 0.2345 -0.10278 0.22864 -0.10208 0.24075 -0.10208 L 0.24075 -0.10208 " pathEditMode="relative" ptsTypes="AAAAAAAAAAAAAAAAAAAA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9" grpId="0" animBg="1"/>
      <p:bldP spid="26" grpId="0"/>
      <p:bldP spid="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8ACFBF"/>
              </a:clrFrom>
              <a:clrTo>
                <a:srgbClr val="8ACFBF">
                  <a:alpha val="0"/>
                </a:srgbClr>
              </a:clrTo>
            </a:clrChange>
          </a:blip>
          <a:srcRect t="3449" r="1447"/>
          <a:stretch/>
        </p:blipFill>
        <p:spPr>
          <a:xfrm>
            <a:off x="98021" y="2643809"/>
            <a:ext cx="3967084" cy="2960430"/>
          </a:xfrm>
          <a:prstGeom prst="rect">
            <a:avLst/>
          </a:prstGeom>
        </p:spPr>
      </p:pic>
      <p:cxnSp>
        <p:nvCxnSpPr>
          <p:cNvPr id="127" name="직선 연결선 126"/>
          <p:cNvCxnSpPr/>
          <p:nvPr/>
        </p:nvCxnSpPr>
        <p:spPr>
          <a:xfrm>
            <a:off x="5852238" y="1829954"/>
            <a:ext cx="0" cy="114121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69" y="2742160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19075" y="190500"/>
            <a:ext cx="569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7205" y="4650132"/>
            <a:ext cx="457512" cy="64123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7424" y="4392154"/>
            <a:ext cx="457512" cy="641238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42" y="4402730"/>
            <a:ext cx="457512" cy="641238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4171" y="3896848"/>
            <a:ext cx="457512" cy="641238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6339" y="4802089"/>
            <a:ext cx="457512" cy="6412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56" b="96379" l="6789" r="934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1375" y="1523466"/>
            <a:ext cx="4210755" cy="394689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1103" y="4539816"/>
            <a:ext cx="457512" cy="64123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71516" y="3750527"/>
            <a:ext cx="457512" cy="64123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9012" y="4494092"/>
            <a:ext cx="457512" cy="64123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4041" y="4156022"/>
            <a:ext cx="1691259" cy="1053973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7996" y="4156022"/>
            <a:ext cx="457512" cy="641238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 flipV="1">
            <a:off x="3362840" y="1759561"/>
            <a:ext cx="2489398" cy="122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6911447" y="1772030"/>
            <a:ext cx="257432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6911447" y="1771777"/>
            <a:ext cx="19270" cy="11035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3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139180" y="6040137"/>
            <a:ext cx="468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측정기별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182213" y="2741906"/>
            <a:ext cx="1303184" cy="1139858"/>
            <a:chOff x="1625145" y="3804203"/>
            <a:chExt cx="2190750" cy="2190750"/>
          </a:xfrm>
        </p:grpSpPr>
        <p:pic>
          <p:nvPicPr>
            <p:cNvPr id="5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E6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2D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563059" y="2722279"/>
            <a:ext cx="1278847" cy="1159485"/>
            <a:chOff x="1625145" y="3804203"/>
            <a:chExt cx="2190750" cy="2190750"/>
          </a:xfrm>
        </p:grpSpPr>
        <p:pic>
          <p:nvPicPr>
            <p:cNvPr id="5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413550" y="5167014"/>
            <a:ext cx="2408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대공원 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측정기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3783" y="5526952"/>
            <a:ext cx="2408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놀이공원 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측정기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18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9409991" y="481909"/>
            <a:ext cx="2145242" cy="2044877"/>
            <a:chOff x="1625145" y="3804203"/>
            <a:chExt cx="2190750" cy="2190750"/>
          </a:xfrm>
        </p:grpSpPr>
        <p:pic>
          <p:nvPicPr>
            <p:cNvPr id="87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341097" y="542335"/>
            <a:ext cx="2145242" cy="2044877"/>
            <a:chOff x="1625145" y="3804203"/>
            <a:chExt cx="2190750" cy="2190750"/>
          </a:xfrm>
        </p:grpSpPr>
        <p:pic>
          <p:nvPicPr>
            <p:cNvPr id="78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직사각형 78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E6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2D5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4101 -7.40741E-7 C 0.20416 -7.40741E-7 0.28216 0.07986 0.28216 0.14514 L 0.28216 0.29051 " pathEditMode="relative" rAng="0" ptsTypes="AAAA">
                                      <p:cBhvr>
                                        <p:cTn id="35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2" y="1451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14571 -4.44444E-6 C -0.21094 -4.44444E-6 -0.29128 0.08287 -0.29128 0.15047 L -0.29128 0.30093 " pathEditMode="relative" rAng="0" ptsTypes="AAAA">
                                      <p:cBhvr>
                                        <p:cTn id="37" dur="2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4" y="190500"/>
            <a:ext cx="5561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19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855699"/>
            <a:ext cx="28450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배경</a:t>
            </a:r>
            <a:endParaRPr lang="en-US" altLang="ko-KR" sz="32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일정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611069" y="6174660"/>
            <a:ext cx="2634878" cy="661409"/>
            <a:chOff x="9570429" y="6123860"/>
            <a:chExt cx="2634878" cy="661409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429" y="6197600"/>
              <a:ext cx="579411" cy="58766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ja-JP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lang="ja-JP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lang="en-US" altLang="ja-JP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ja-JP" altLang="en-US" spc="3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lang="ja-JP" altLang="en-US" spc="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lang="ko-KR" altLang="en-US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277" y="645151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6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164963" y="8602753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075" y="190500"/>
            <a:ext cx="599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(B2C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6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20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gps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4336" l="9961" r="89941">
                        <a14:foregroundMark x1="40137" y1="79688" x2="61426" y2="80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62" y="2465356"/>
            <a:ext cx="3657167" cy="365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5024176" y="2643304"/>
            <a:ext cx="18890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5024176" y="3217734"/>
            <a:ext cx="18890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000" l="0" r="89744">
                        <a14:foregroundMark x1="11538" y1="20889" x2="83974" y2="78222"/>
                        <a14:foregroundMark x1="12393" y1="45333" x2="81624" y2="20222"/>
                        <a14:foregroundMark x1="68590" y1="34667" x2="75214" y2="59556"/>
                        <a14:foregroundMark x1="77137" y1="29333" x2="71154" y2="72889"/>
                        <a14:foregroundMark x1="50000" y1="19111" x2="48504" y2="81111"/>
                        <a14:foregroundMark x1="23718" y1="20667" x2="24145" y2="78667"/>
                        <a14:foregroundMark x1="13034" y1="24667" x2="13034" y2="80889"/>
                        <a14:foregroundMark x1="35256" y1="22667" x2="35256" y2="80000"/>
                        <a14:foregroundMark x1="16667" y1="81778" x2="78419" y2="78444"/>
                        <a14:foregroundMark x1="21368" y1="54444" x2="26496" y2="51556"/>
                        <a14:foregroundMark x1="21581" y1="47111" x2="27991" y2="43556"/>
                        <a14:foregroundMark x1="25000" y1="59333" x2="24786" y2="65333"/>
                        <a14:foregroundMark x1="23718" y1="69111" x2="22222" y2="72444"/>
                        <a14:foregroundMark x1="14957" y1="79333" x2="17949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2" y="465760"/>
            <a:ext cx="4647537" cy="44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63193" y="4274364"/>
            <a:ext cx="18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48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C05A6DA-BCE1-4B1C-A00A-6DC35990CFC0}"/>
              </a:ext>
            </a:extLst>
          </p:cNvPr>
          <p:cNvSpPr/>
          <p:nvPr/>
        </p:nvSpPr>
        <p:spPr>
          <a:xfrm>
            <a:off x="4975420" y="286090"/>
            <a:ext cx="7151023" cy="640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281924" y="28609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3786254-9721-4FF4-9A92-5369A8152AEA}"/>
              </a:ext>
            </a:extLst>
          </p:cNvPr>
          <p:cNvGrpSpPr/>
          <p:nvPr/>
        </p:nvGrpSpPr>
        <p:grpSpPr>
          <a:xfrm>
            <a:off x="73259" y="1624598"/>
            <a:ext cx="3865508" cy="4221724"/>
            <a:chOff x="638604" y="1897104"/>
            <a:chExt cx="3329297" cy="3390210"/>
          </a:xfrm>
        </p:grpSpPr>
        <p:pic>
          <p:nvPicPr>
            <p:cNvPr id="5" name="Picture 4" descr="Measuring instrument iconì ëí ì´ë¯¸ì§ ê²ìê²°ê³¼">
              <a:extLst>
                <a:ext uri="{FF2B5EF4-FFF2-40B4-BE49-F238E27FC236}">
                  <a16:creationId xmlns:a16="http://schemas.microsoft.com/office/drawing/2014/main" id="{BF491848-DAAA-4DAD-AFFE-39507C735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210" y="2006481"/>
              <a:ext cx="1101076" cy="110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004197-DF6E-4F7B-8E6B-E8CAD3C87DEB}"/>
                </a:ext>
              </a:extLst>
            </p:cNvPr>
            <p:cNvSpPr/>
            <p:nvPr/>
          </p:nvSpPr>
          <p:spPr>
            <a:xfrm>
              <a:off x="638604" y="1897104"/>
              <a:ext cx="2853253" cy="3390210"/>
            </a:xfrm>
            <a:prstGeom prst="rect">
              <a:avLst/>
            </a:prstGeom>
            <a:noFill/>
            <a:ln w="38100">
              <a:solidFill>
                <a:srgbClr val="00B05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9CAE7-AE6A-4FCD-BA10-6409E33745D4}"/>
                </a:ext>
              </a:extLst>
            </p:cNvPr>
            <p:cNvSpPr txBox="1"/>
            <p:nvPr/>
          </p:nvSpPr>
          <p:spPr>
            <a:xfrm>
              <a:off x="788550" y="3086866"/>
              <a:ext cx="2447655" cy="66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관측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5645CED-B198-4565-85F4-2FC8B075EDA2}"/>
                </a:ext>
              </a:extLst>
            </p:cNvPr>
            <p:cNvSpPr/>
            <p:nvPr/>
          </p:nvSpPr>
          <p:spPr>
            <a:xfrm>
              <a:off x="738389" y="3897704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실외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273C-AFEB-4CDF-80BF-4B2F95C40111}"/>
                </a:ext>
              </a:extLst>
            </p:cNvPr>
            <p:cNvSpPr/>
            <p:nvPr/>
          </p:nvSpPr>
          <p:spPr>
            <a:xfrm>
              <a:off x="738388" y="4561786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endPara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FBC74-40AD-4915-8855-9D962A4AC240}"/>
                </a:ext>
              </a:extLst>
            </p:cNvPr>
            <p:cNvSpPr txBox="1"/>
            <p:nvPr/>
          </p:nvSpPr>
          <p:spPr>
            <a:xfrm>
              <a:off x="1520246" y="3906696"/>
              <a:ext cx="2447655" cy="32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5CDDC-BE62-4F67-B30E-D3F2C8A4E00D}"/>
                </a:ext>
              </a:extLst>
            </p:cNvPr>
            <p:cNvSpPr txBox="1"/>
            <p:nvPr/>
          </p:nvSpPr>
          <p:spPr>
            <a:xfrm>
              <a:off x="1503002" y="4531813"/>
              <a:ext cx="2098895" cy="56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₂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VOCs,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 err="1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F1247E-0F09-4599-85E5-728CAD157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03" y="2680680"/>
            <a:ext cx="795337" cy="795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C31A2-0C72-461E-B1C0-9D8987C5B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52" y="2778239"/>
            <a:ext cx="719478" cy="719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3CF1CE-6838-4532-B9F1-FFB9E8D9BE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8" y="2767514"/>
            <a:ext cx="711651" cy="711651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E3D1291-CDA5-48B0-97B6-29A446A6D5B5}"/>
              </a:ext>
            </a:extLst>
          </p:cNvPr>
          <p:cNvCxnSpPr>
            <a:cxnSpLocks/>
          </p:cNvCxnSpPr>
          <p:nvPr/>
        </p:nvCxnSpPr>
        <p:spPr>
          <a:xfrm>
            <a:off x="3472536" y="3579566"/>
            <a:ext cx="1411643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97F4DC-F559-4DA4-9199-C4494D9382B5}"/>
              </a:ext>
            </a:extLst>
          </p:cNvPr>
          <p:cNvSpPr txBox="1"/>
          <p:nvPr/>
        </p:nvSpPr>
        <p:spPr>
          <a:xfrm>
            <a:off x="2935841" y="368691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전송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08A7492-9FD7-49F4-A60D-B324617573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83" y="599110"/>
            <a:ext cx="1198295" cy="1198295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817C6CC-28F2-444E-9723-A3B14D3A2B9C}"/>
              </a:ext>
            </a:extLst>
          </p:cNvPr>
          <p:cNvCxnSpPr>
            <a:cxnSpLocks/>
          </p:cNvCxnSpPr>
          <p:nvPr/>
        </p:nvCxnSpPr>
        <p:spPr>
          <a:xfrm flipH="1">
            <a:off x="6440948" y="1881342"/>
            <a:ext cx="4232139" cy="169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398281F-85FA-4D4A-9D10-EB2B8FF426C1}"/>
              </a:ext>
            </a:extLst>
          </p:cNvPr>
          <p:cNvCxnSpPr>
            <a:cxnSpLocks/>
          </p:cNvCxnSpPr>
          <p:nvPr/>
        </p:nvCxnSpPr>
        <p:spPr>
          <a:xfrm>
            <a:off x="10671122" y="1881341"/>
            <a:ext cx="0" cy="4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639D233C-0E51-4FFC-B0B9-A8A101ECC53F}"/>
              </a:ext>
            </a:extLst>
          </p:cNvPr>
          <p:cNvCxnSpPr>
            <a:cxnSpLocks/>
          </p:cNvCxnSpPr>
          <p:nvPr/>
        </p:nvCxnSpPr>
        <p:spPr>
          <a:xfrm flipH="1">
            <a:off x="6440948" y="1898324"/>
            <a:ext cx="565" cy="4771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5937042" y="2245080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13BF3A65-358C-4695-8542-51C33B58FA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16" y="2906459"/>
            <a:ext cx="924469" cy="92446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06D39B2-69D0-4124-AE08-81F2955AD8E9}"/>
              </a:ext>
            </a:extLst>
          </p:cNvPr>
          <p:cNvSpPr txBox="1"/>
          <p:nvPr/>
        </p:nvSpPr>
        <p:spPr>
          <a:xfrm>
            <a:off x="4588626" y="390785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AA5EAD0-6CA4-41B1-82F5-2B09F9F8BE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03" y="2918111"/>
            <a:ext cx="892715" cy="89271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90D2E9F-F3C5-41DC-B39E-1FD49F05486A}"/>
              </a:ext>
            </a:extLst>
          </p:cNvPr>
          <p:cNvSpPr txBox="1"/>
          <p:nvPr/>
        </p:nvSpPr>
        <p:spPr>
          <a:xfrm>
            <a:off x="5866712" y="3897677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55523792-044C-4C00-B9F8-6A71E2C8FC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77" y="2663289"/>
            <a:ext cx="1056715" cy="105671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0B65129-721F-442C-8FA2-8F3FEE9DB389}"/>
              </a:ext>
            </a:extLst>
          </p:cNvPr>
          <p:cNvSpPr txBox="1"/>
          <p:nvPr/>
        </p:nvSpPr>
        <p:spPr>
          <a:xfrm>
            <a:off x="10087464" y="3580669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9C9F5E0F-7820-4594-8717-77A2BFE9BD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57" y="2782209"/>
            <a:ext cx="808344" cy="80834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E95C91A-1CD8-4FBA-9821-964B6A8E18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9" y="2852263"/>
            <a:ext cx="759361" cy="75936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DB55B3A-FB45-4D9B-8943-C337A3E6432B}"/>
              </a:ext>
            </a:extLst>
          </p:cNvPr>
          <p:cNvSpPr txBox="1"/>
          <p:nvPr/>
        </p:nvSpPr>
        <p:spPr>
          <a:xfrm>
            <a:off x="8825764" y="3572555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B6EDDAD-43E4-4BC7-BED9-A3DE2EACB5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24" y="4888759"/>
            <a:ext cx="655673" cy="65567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E75044AF-607C-4FA9-9D88-BD6BF286D0E3}"/>
              </a:ext>
            </a:extLst>
          </p:cNvPr>
          <p:cNvSpPr txBox="1"/>
          <p:nvPr/>
        </p:nvSpPr>
        <p:spPr>
          <a:xfrm>
            <a:off x="7308373" y="234551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Service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16D306-2284-4A24-80FE-9EED2503378C}"/>
              </a:ext>
            </a:extLst>
          </p:cNvPr>
          <p:cNvSpPr txBox="1"/>
          <p:nvPr/>
        </p:nvSpPr>
        <p:spPr>
          <a:xfrm>
            <a:off x="9488720" y="5594518"/>
            <a:ext cx="247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0C82E8-E202-4CCC-860A-5D56B6CCBCE9}"/>
              </a:ext>
            </a:extLst>
          </p:cNvPr>
          <p:cNvSpPr txBox="1"/>
          <p:nvPr/>
        </p:nvSpPr>
        <p:spPr>
          <a:xfrm>
            <a:off x="6170490" y="5594024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오류 알림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2" name="Picture 2" descr="error iconì ëí ì´ë¯¸ì§ ê²ìê²°ê³¼">
            <a:extLst>
              <a:ext uri="{FF2B5EF4-FFF2-40B4-BE49-F238E27FC236}">
                <a16:creationId xmlns:a16="http://schemas.microsoft.com/office/drawing/2014/main" id="{4BE9A324-9343-4078-A3DC-C647A77F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89" b="89778" l="4000" r="97778">
                        <a14:foregroundMark x1="35111" y1="48000" x2="35111" y2="48000"/>
                        <a14:foregroundMark x1="48889" y1="9333" x2="48889" y2="9333"/>
                        <a14:foregroundMark x1="93778" y1="82667" x2="93778" y2="82667"/>
                        <a14:foregroundMark x1="91556" y1="86667" x2="91556" y2="86667"/>
                        <a14:foregroundMark x1="9333" y1="88889" x2="9333" y2="88889"/>
                        <a14:foregroundMark x1="6222" y1="88889" x2="6222" y2="88889"/>
                        <a14:foregroundMark x1="4444" y1="87556" x2="4444" y2="87556"/>
                        <a14:foregroundMark x1="97778" y1="87556" x2="97778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84" y="4847517"/>
            <a:ext cx="785024" cy="7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C93F49C-D891-4095-87F9-BAA935A610BB}"/>
              </a:ext>
            </a:extLst>
          </p:cNvPr>
          <p:cNvCxnSpPr>
            <a:cxnSpLocks/>
          </p:cNvCxnSpPr>
          <p:nvPr/>
        </p:nvCxnSpPr>
        <p:spPr>
          <a:xfrm>
            <a:off x="8532201" y="1671216"/>
            <a:ext cx="0" cy="21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918BEC92-27CE-4058-BD30-47CB64EB5685}"/>
              </a:ext>
            </a:extLst>
          </p:cNvPr>
          <p:cNvCxnSpPr>
            <a:cxnSpLocks/>
          </p:cNvCxnSpPr>
          <p:nvPr/>
        </p:nvCxnSpPr>
        <p:spPr>
          <a:xfrm flipH="1">
            <a:off x="6329748" y="5196617"/>
            <a:ext cx="2224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AE00EEF-952F-4102-A6AC-7C7A7584D324}"/>
              </a:ext>
            </a:extLst>
          </p:cNvPr>
          <p:cNvCxnSpPr>
            <a:cxnSpLocks/>
          </p:cNvCxnSpPr>
          <p:nvPr/>
        </p:nvCxnSpPr>
        <p:spPr>
          <a:xfrm>
            <a:off x="6329748" y="4350227"/>
            <a:ext cx="0" cy="846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B1DF3DD-DB3C-45D5-B2A3-708361C2138E}"/>
              </a:ext>
            </a:extLst>
          </p:cNvPr>
          <p:cNvCxnSpPr>
            <a:cxnSpLocks/>
          </p:cNvCxnSpPr>
          <p:nvPr/>
        </p:nvCxnSpPr>
        <p:spPr>
          <a:xfrm>
            <a:off x="10674242" y="4216383"/>
            <a:ext cx="0" cy="478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E2280CE-EF8A-4407-8A9A-D8CA903BF58C}"/>
              </a:ext>
            </a:extLst>
          </p:cNvPr>
          <p:cNvSpPr/>
          <p:nvPr/>
        </p:nvSpPr>
        <p:spPr>
          <a:xfrm>
            <a:off x="9819971" y="4706433"/>
            <a:ext cx="1668644" cy="14638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10183952" y="2229378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9597589" y="6229618"/>
            <a:ext cx="2650156" cy="646186"/>
            <a:chOff x="9555151" y="6123860"/>
            <a:chExt cx="2650156" cy="646186"/>
          </a:xfrm>
        </p:grpSpPr>
        <p:pic>
          <p:nvPicPr>
            <p:cNvPr id="44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21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2280CE-EF8A-4407-8A9A-D8CA903BF58C}"/>
              </a:ext>
            </a:extLst>
          </p:cNvPr>
          <p:cNvSpPr/>
          <p:nvPr/>
        </p:nvSpPr>
        <p:spPr>
          <a:xfrm>
            <a:off x="6559996" y="4695194"/>
            <a:ext cx="1668644" cy="147509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79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:\Users\ohmy9\Desktop\프로젝트쓰레기통\Logo_D3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78" y="1907693"/>
            <a:ext cx="730802" cy="69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8358"/>
          <a:stretch/>
        </p:blipFill>
        <p:spPr>
          <a:xfrm>
            <a:off x="6822939" y="2806506"/>
            <a:ext cx="1169751" cy="8591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212" y="4193694"/>
            <a:ext cx="1311972" cy="564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26867" r="23877" b="28928"/>
          <a:stretch/>
        </p:blipFill>
        <p:spPr>
          <a:xfrm>
            <a:off x="245018" y="4163644"/>
            <a:ext cx="1648643" cy="722865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78236" y="1936658"/>
            <a:ext cx="1464107" cy="606559"/>
            <a:chOff x="3910" y="0"/>
            <a:chExt cx="1889138" cy="782643"/>
          </a:xfrm>
        </p:grpSpPr>
        <p:pic>
          <p:nvPicPr>
            <p:cNvPr id="8" name="Picture 5" descr="E:\사진\1 - 프로그래밍 사진\언어 로고\HTML5_logo_and_wordmark.sv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0"/>
              <a:ext cx="821662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E:\사진\1 - 프로그래밍 사진\언어 로고\JS6_Logo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9" y="0"/>
              <a:ext cx="786510" cy="780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7" descr="E:\사진\1 - 프로그래밍 사진\언어 로고\다운로드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771" y="2372"/>
              <a:ext cx="568277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6481" y="2923944"/>
            <a:ext cx="1155324" cy="5627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955675" y="2848173"/>
            <a:ext cx="0" cy="2779836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399078" y="2848173"/>
            <a:ext cx="0" cy="185805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" idx="2"/>
          </p:cNvCxnSpPr>
          <p:nvPr/>
        </p:nvCxnSpPr>
        <p:spPr>
          <a:xfrm>
            <a:off x="4849630" y="2885010"/>
            <a:ext cx="5432" cy="10556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23323" y="2822670"/>
            <a:ext cx="0" cy="37548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17576" y="5519830"/>
            <a:ext cx="73676" cy="73676"/>
            <a:chOff x="6565955" y="1844089"/>
            <a:chExt cx="73676" cy="73676"/>
          </a:xfrm>
        </p:grpSpPr>
        <p:sp>
          <p:nvSpPr>
            <p:cNvPr id="48" name="타원 47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362240" y="4734193"/>
            <a:ext cx="73676" cy="73676"/>
            <a:chOff x="6565955" y="1844089"/>
            <a:chExt cx="73676" cy="73676"/>
          </a:xfrm>
        </p:grpSpPr>
        <p:sp>
          <p:nvSpPr>
            <p:cNvPr id="53" name="타원 52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21630" y="3966760"/>
            <a:ext cx="73676" cy="73676"/>
            <a:chOff x="6565955" y="1844089"/>
            <a:chExt cx="73676" cy="73676"/>
          </a:xfrm>
        </p:grpSpPr>
        <p:sp>
          <p:nvSpPr>
            <p:cNvPr id="56" name="타원 55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86485" y="3199223"/>
            <a:ext cx="73676" cy="73676"/>
            <a:chOff x="6565955" y="1844089"/>
            <a:chExt cx="73676" cy="73676"/>
          </a:xfrm>
        </p:grpSpPr>
        <p:sp>
          <p:nvSpPr>
            <p:cNvPr id="59" name="타원 58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8891" y="3577862"/>
            <a:ext cx="1494180" cy="60597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46" y="4308316"/>
            <a:ext cx="1465012" cy="938374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2500024" y="2848173"/>
            <a:ext cx="923511" cy="1021756"/>
            <a:chOff x="3976902" y="4339360"/>
            <a:chExt cx="1311526" cy="1451049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3"/>
            <a:srcRect r="51235"/>
            <a:stretch/>
          </p:blipFill>
          <p:spPr>
            <a:xfrm>
              <a:off x="3982246" y="4339360"/>
              <a:ext cx="1227929" cy="127187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3"/>
            <a:srcRect l="47915" t="38834" b="34954"/>
            <a:stretch/>
          </p:blipFill>
          <p:spPr>
            <a:xfrm>
              <a:off x="3976902" y="5457033"/>
              <a:ext cx="1311526" cy="333376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331374" y="1088236"/>
            <a:ext cx="1847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497780" y="2781317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bootstrap-vue logoì ëí ì´ë¯¸ì§ ê²ìê²°ê³¼">
            <a:extLst>
              <a:ext uri="{FF2B5EF4-FFF2-40B4-BE49-F238E27FC236}">
                <a16:creationId xmlns:a16="http://schemas.microsoft.com/office/drawing/2014/main" id="{8A4B6156-FE6F-4C8A-93D2-7E4AD47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9" y="2879153"/>
            <a:ext cx="1327042" cy="10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a logoì ëí ì´ë¯¸ì§ ê²ìê²°ê³¼">
            <a:extLst>
              <a:ext uri="{FF2B5EF4-FFF2-40B4-BE49-F238E27FC236}">
                <a16:creationId xmlns:a16="http://schemas.microsoft.com/office/drawing/2014/main" id="{3D81CE0A-1CEA-4C41-8B63-C002C825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58" y="4456706"/>
            <a:ext cx="1355517" cy="13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logoì ëí ì´ë¯¸ì§ ê²ìê²°ê³¼">
            <a:extLst>
              <a:ext uri="{FF2B5EF4-FFF2-40B4-BE49-F238E27FC236}">
                <a16:creationId xmlns:a16="http://schemas.microsoft.com/office/drawing/2014/main" id="{5550F7EA-F3C3-48F0-850E-68986FD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97" y="5094407"/>
            <a:ext cx="1021577" cy="8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2B910C03-9554-4865-A28C-EEEFB4E7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81" y="4937281"/>
            <a:ext cx="1578246" cy="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ëì´ë¸ ë¡ê³ ì ëí ì´ë¯¸ì§ ê²ìê²°ê³¼">
            <a:extLst>
              <a:ext uri="{FF2B5EF4-FFF2-40B4-BE49-F238E27FC236}">
                <a16:creationId xmlns:a16="http://schemas.microsoft.com/office/drawing/2014/main" id="{3BF349C5-D1D5-4147-8ABD-E2213B5D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134" y="4762762"/>
            <a:ext cx="1174999" cy="7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38942" y="1482091"/>
            <a:ext cx="3404206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93116" y="1020367"/>
            <a:ext cx="31245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58998" y="1482091"/>
            <a:ext cx="4378703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45704" y="1023751"/>
            <a:ext cx="27638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0" name="Picture 10" descr="pwa logoì ëí ì´ë¯¸ì§ ê²ìê²°ê³¼">
            <a:extLst>
              <a:ext uri="{FF2B5EF4-FFF2-40B4-BE49-F238E27FC236}">
                <a16:creationId xmlns:a16="http://schemas.microsoft.com/office/drawing/2014/main" id="{D64555E3-188E-45A3-822A-223418FF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24" y="1919559"/>
            <a:ext cx="1436738" cy="5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E7A0ADB3-9AA7-4052-8933-CB078061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10" y="2556488"/>
            <a:ext cx="1437192" cy="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firebaseì ëí ì´ë¯¸ì§ ê²ìê²°ê³¼">
            <a:extLst>
              <a:ext uri="{FF2B5EF4-FFF2-40B4-BE49-F238E27FC236}">
                <a16:creationId xmlns:a16="http://schemas.microsoft.com/office/drawing/2014/main" id="{BE8A07C0-69C7-4696-BD98-08D1EE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84" y="1534554"/>
            <a:ext cx="2681407" cy="13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8150619" y="1474746"/>
            <a:ext cx="3856993" cy="201197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8726020" y="1069524"/>
            <a:ext cx="270619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Mobile App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68776" y="4014223"/>
            <a:ext cx="3856993" cy="21604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710039" y="3649654"/>
            <a:ext cx="29274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HARDWARE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사용기술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4419" y="1606990"/>
            <a:ext cx="2290422" cy="1278020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6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22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99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7277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측정기기를 마케팅으로 </a:t>
            </a:r>
            <a:r>
              <a:rPr lang="ko-KR" altLang="en-US" sz="32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활용가능</a:t>
            </a:r>
            <a:endParaRPr lang="en-US" altLang="ko-KR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1013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및 기업에게 본 서비스의 축적된 데이터를 상품화 가능</a:t>
            </a:r>
            <a:endParaRPr lang="en-US" altLang="ko-KR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23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13041" y="1288636"/>
            <a:ext cx="1139987" cy="1200172"/>
            <a:chOff x="1002153" y="832019"/>
            <a:chExt cx="1293576" cy="1361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2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55" y="2797252"/>
            <a:ext cx="3094892" cy="328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18650" y="1288637"/>
            <a:ext cx="1139987" cy="1200172"/>
            <a:chOff x="1002153" y="832019"/>
            <a:chExt cx="1293576" cy="1361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3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27556" y="1288637"/>
            <a:ext cx="1139987" cy="1200172"/>
            <a:chOff x="1002153" y="832019"/>
            <a:chExt cx="1293576" cy="136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4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749272" y="1288637"/>
            <a:ext cx="1139987" cy="1200172"/>
            <a:chOff x="1002153" y="832019"/>
            <a:chExt cx="1293576" cy="1361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5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8650" y="3516616"/>
            <a:ext cx="3576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 개발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5587" y="3101118"/>
            <a:ext cx="378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프로토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타입 테스트 및 디버깅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6490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2249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2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-91551" y="645151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24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47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1346" y="2321005"/>
            <a:ext cx="49093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 &amp; A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7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73152" y="635932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</a:t>
            </a:r>
            <a:r>
              <a:rPr kumimoji="0" lang="en-US" altLang="ko-KR" sz="1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age 25</a:t>
            </a:r>
            <a:endParaRPr kumimoji="0" lang="ko-KR" altLang="en-US" sz="1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94687" y="2021173"/>
            <a:ext cx="576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endParaRPr lang="ko-KR" altLang="en-US" sz="9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2216" y="3590833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2834" y="3590833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73152" y="635932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</a:t>
            </a:r>
            <a:r>
              <a:rPr kumimoji="0" lang="en-US" altLang="ko-KR" sz="1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age 26</a:t>
            </a:r>
            <a:endParaRPr kumimoji="0" lang="ko-KR" altLang="en-US" sz="1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1632" y="4243972"/>
            <a:ext cx="510588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김명종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이상진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지은수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김주은</a:t>
            </a:r>
            <a:r>
              <a:rPr lang="en-US" altLang="ko-KR" sz="20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spc="300" noProof="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이창목</a:t>
            </a:r>
            <a:endParaRPr lang="en-US" altLang="ko-KR" sz="2000" spc="30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algn="r">
              <a:defRPr/>
            </a:pPr>
            <a:r>
              <a:rPr lang="en-US" altLang="ko-KR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</a:t>
            </a:r>
            <a:r>
              <a:rPr lang="ko-KR" altLang="en-US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교수 </a:t>
            </a:r>
            <a:r>
              <a:rPr lang="en-US" altLang="ko-KR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400" spc="3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정영철 교수님</a:t>
            </a:r>
            <a:endParaRPr kumimoji="0" lang="ko-KR" altLang="en-US" sz="2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9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62" y="-514350"/>
            <a:ext cx="7620000" cy="8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130" y="2459504"/>
            <a:ext cx="1161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기반으로 한 </a:t>
            </a:r>
            <a:endParaRPr kumimoji="0" lang="en-US" altLang="ko-KR" sz="6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측정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모니터링 서비스</a:t>
            </a:r>
          </a:p>
        </p:txBody>
      </p:sp>
      <p:sp>
        <p:nvSpPr>
          <p:cNvPr id="4" name="타원 3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04262" y="6174660"/>
            <a:ext cx="2641685" cy="657845"/>
            <a:chOff x="9563622" y="6123860"/>
            <a:chExt cx="2641685" cy="657845"/>
          </a:xfrm>
        </p:grpSpPr>
        <p:pic>
          <p:nvPicPr>
            <p:cNvPr id="7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22" y="6194036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8715" y="6359326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</a:t>
            </a:r>
            <a:r>
              <a:rPr kumimoji="0" lang="en-US" altLang="ko-KR" sz="1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age 3</a:t>
            </a:r>
            <a:endParaRPr kumimoji="0" lang="ko-KR" altLang="en-US" sz="1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288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9844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7013" y="16657"/>
            <a:ext cx="447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</a:t>
            </a:r>
            <a:r>
              <a:rPr lang="ko-KR" altLang="en-US" sz="36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65" y="64515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4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578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71" y="575700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3" y="16657"/>
            <a:ext cx="492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</a:t>
            </a:r>
            <a:r>
              <a:rPr lang="ko-KR" altLang="en-US" sz="36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배경</a:t>
            </a:r>
            <a:endParaRPr lang="en-US" altLang="ko-KR" sz="36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690409" y="2181555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659673" y="2178870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22521" y="3326849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436912" y="3114717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39833" y="1850390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1874" y="2823956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6732" y="5779319"/>
            <a:ext cx="10281101" cy="443656"/>
            <a:chOff x="882080" y="5781928"/>
            <a:chExt cx="10281101" cy="443656"/>
          </a:xfrm>
        </p:grpSpPr>
        <p:sp>
          <p:nvSpPr>
            <p:cNvPr id="17" name="TextBox 16"/>
            <p:cNvSpPr txBox="1"/>
            <p:nvPr/>
          </p:nvSpPr>
          <p:spPr>
            <a:xfrm>
              <a:off x="927687" y="5803701"/>
              <a:ext cx="102354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PM :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부유성 고형물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Particulate Matter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 약자로서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μm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마이크로미터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대신하여 쓰는 용어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82080" y="5781928"/>
              <a:ext cx="10235494" cy="4436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4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010991" y="5323428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미국환경보호청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(EPA)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65" y="64515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5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847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48" y="841782"/>
            <a:ext cx="9499894" cy="53429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배경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86" y="845722"/>
            <a:ext cx="9499897" cy="53436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83048" y="831548"/>
            <a:ext cx="9512356" cy="5338411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865" y="64515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6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8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6414" y="2828836"/>
            <a:ext cx="227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47" y="2792805"/>
            <a:ext cx="5769124" cy="35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ë ¥ë°ì  ì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8" y="1032939"/>
            <a:ext cx="5829843" cy="32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9" y="833887"/>
            <a:ext cx="9401803" cy="537245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8715" y="6359326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3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</a:t>
            </a:r>
            <a:r>
              <a:rPr kumimoji="0" lang="en-US" altLang="ko-KR" sz="1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age 7</a:t>
            </a:r>
            <a:endParaRPr kumimoji="0" lang="ko-KR" altLang="en-US" sz="1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021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25365 -0.43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982850" y="-1274726"/>
            <a:ext cx="14419626" cy="6492240"/>
            <a:chOff x="-1112043" y="-331822"/>
            <a:chExt cx="12449343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2043" y="1126319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155" y="-331822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4" y="190500"/>
            <a:ext cx="431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29" y="606272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421" y="1810427"/>
            <a:ext cx="5757809" cy="49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865" y="64515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8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2350" y="5217514"/>
            <a:ext cx="3096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물마시기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2394" y="5217514"/>
            <a:ext cx="4066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마스크 착용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485509" y="2260468"/>
            <a:ext cx="674294" cy="62506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4685" y="1555763"/>
            <a:ext cx="309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확인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9574762" y="2108888"/>
            <a:ext cx="1003731" cy="60222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07669" y="1404183"/>
            <a:ext cx="309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해결방법 판단</a:t>
            </a:r>
            <a:endParaRPr lang="ko-KR" altLang="en-US" sz="4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59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865" y="64515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ja-JP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Page 9</a:t>
            </a:r>
            <a:endParaRPr lang="ko-KR" altLang="en-US" spc="300" dirty="0">
              <a:ln>
                <a:solidFill>
                  <a:srgbClr val="4F81BD">
                    <a:alpha val="0"/>
                  </a:srgb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1634</Words>
  <Application>Microsoft Office PowerPoint</Application>
  <PresentationFormat>와이드스크린</PresentationFormat>
  <Paragraphs>333</Paragraphs>
  <Slides>26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나눔스퀘어 Bold</vt:lpstr>
      <vt:lpstr>조선일보명조</vt:lpstr>
      <vt:lpstr>DX경필명조B</vt:lpstr>
      <vt:lpstr>210 콤퓨타세탁 R</vt:lpstr>
      <vt:lpstr>맑은 고딕</vt:lpstr>
      <vt:lpstr>a하늬바람B</vt:lpstr>
      <vt:lpstr>나눔스퀘어 Light</vt:lpstr>
      <vt:lpstr>나눔스퀘어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215</cp:revision>
  <dcterms:created xsi:type="dcterms:W3CDTF">2019-01-22T01:51:15Z</dcterms:created>
  <dcterms:modified xsi:type="dcterms:W3CDTF">2019-01-29T12:24:25Z</dcterms:modified>
</cp:coreProperties>
</file>